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6" r:id="rId5"/>
  </p:sldMasterIdLst>
  <p:notesMasterIdLst>
    <p:notesMasterId r:id="rId57"/>
  </p:notesMasterIdLst>
  <p:handoutMasterIdLst>
    <p:handoutMasterId r:id="rId58"/>
  </p:handoutMasterIdLst>
  <p:sldIdLst>
    <p:sldId id="327" r:id="rId6"/>
    <p:sldId id="330" r:id="rId7"/>
    <p:sldId id="332" r:id="rId8"/>
    <p:sldId id="331" r:id="rId9"/>
    <p:sldId id="333" r:id="rId10"/>
    <p:sldId id="298" r:id="rId11"/>
    <p:sldId id="262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335" r:id="rId21"/>
    <p:sldId id="284" r:id="rId22"/>
    <p:sldId id="269" r:id="rId23"/>
    <p:sldId id="336" r:id="rId24"/>
    <p:sldId id="337" r:id="rId25"/>
    <p:sldId id="304" r:id="rId26"/>
    <p:sldId id="305" r:id="rId27"/>
    <p:sldId id="307" r:id="rId28"/>
    <p:sldId id="306" r:id="rId29"/>
    <p:sldId id="308" r:id="rId30"/>
    <p:sldId id="317" r:id="rId31"/>
    <p:sldId id="338" r:id="rId32"/>
    <p:sldId id="313" r:id="rId33"/>
    <p:sldId id="339" r:id="rId34"/>
    <p:sldId id="270" r:id="rId35"/>
    <p:sldId id="309" r:id="rId36"/>
    <p:sldId id="310" r:id="rId37"/>
    <p:sldId id="311" r:id="rId38"/>
    <p:sldId id="312" r:id="rId39"/>
    <p:sldId id="314" r:id="rId40"/>
    <p:sldId id="315" r:id="rId41"/>
    <p:sldId id="316" r:id="rId42"/>
    <p:sldId id="294" r:id="rId43"/>
    <p:sldId id="296" r:id="rId44"/>
    <p:sldId id="318" r:id="rId45"/>
    <p:sldId id="319" r:id="rId46"/>
    <p:sldId id="321" r:id="rId47"/>
    <p:sldId id="322" r:id="rId48"/>
    <p:sldId id="323" r:id="rId49"/>
    <p:sldId id="324" r:id="rId50"/>
    <p:sldId id="288" r:id="rId51"/>
    <p:sldId id="289" r:id="rId52"/>
    <p:sldId id="320" r:id="rId53"/>
    <p:sldId id="274" r:id="rId54"/>
    <p:sldId id="329" r:id="rId55"/>
    <p:sldId id="341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1C7DD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5B8E52-C9DE-4CFF-9B78-598C38783247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FBE6676-D25D-459B-A48D-05EAF7C5D889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/>
            <a:t>EDA insights:</a:t>
          </a:r>
        </a:p>
      </dgm:t>
    </dgm:pt>
    <dgm:pt modelId="{1542C316-1392-4467-80C2-49203BFA8E1B}" type="parTrans" cxnId="{D4C00ED3-FFA4-45FF-95DB-DE3558823855}">
      <dgm:prSet/>
      <dgm:spPr/>
      <dgm:t>
        <a:bodyPr/>
        <a:lstStyle/>
        <a:p>
          <a:endParaRPr lang="en-US"/>
        </a:p>
      </dgm:t>
    </dgm:pt>
    <dgm:pt modelId="{E3C82901-179C-4BAF-B64E-DD455A663965}" type="sibTrans" cxnId="{D4C00ED3-FFA4-45FF-95DB-DE3558823855}">
      <dgm:prSet/>
      <dgm:spPr/>
      <dgm:t>
        <a:bodyPr/>
        <a:lstStyle/>
        <a:p>
          <a:endParaRPr lang="en-US"/>
        </a:p>
      </dgm:t>
    </dgm:pt>
    <dgm:pt modelId="{6CEE0113-1B74-41DC-A560-1C53491A1500}">
      <dgm:prSet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SpaceX got excellent at successful launches with a jump in 2017</a:t>
          </a:r>
        </a:p>
      </dgm:t>
    </dgm:pt>
    <dgm:pt modelId="{3FFEA9B1-BFC3-4A94-8DC3-2C9C52FA1332}" type="parTrans" cxnId="{2F43CCE1-CDC7-4255-824D-AC0918643856}">
      <dgm:prSet/>
      <dgm:spPr/>
      <dgm:t>
        <a:bodyPr/>
        <a:lstStyle/>
        <a:p>
          <a:endParaRPr lang="en-US"/>
        </a:p>
      </dgm:t>
    </dgm:pt>
    <dgm:pt modelId="{37790B41-AAD8-41BB-940F-FAC767B833AC}" type="sibTrans" cxnId="{2F43CCE1-CDC7-4255-824D-AC0918643856}">
      <dgm:prSet/>
      <dgm:spPr/>
      <dgm:t>
        <a:bodyPr/>
        <a:lstStyle/>
        <a:p>
          <a:endParaRPr lang="en-US"/>
        </a:p>
      </dgm:t>
    </dgm:pt>
    <dgm:pt modelId="{0950FE73-4048-4A19-8AC5-B8219192E838}">
      <dgm:prSet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No one feature is particularly predictive</a:t>
          </a:r>
        </a:p>
      </dgm:t>
    </dgm:pt>
    <dgm:pt modelId="{36FCABA1-9800-4605-BC0D-DA37B508C001}" type="parTrans" cxnId="{77D4E37D-C2E5-45C5-9B71-67E5307A02AC}">
      <dgm:prSet/>
      <dgm:spPr/>
      <dgm:t>
        <a:bodyPr/>
        <a:lstStyle/>
        <a:p>
          <a:endParaRPr lang="en-US"/>
        </a:p>
      </dgm:t>
    </dgm:pt>
    <dgm:pt modelId="{C1A9F8D7-71C5-4194-8A2B-17E1B2684770}" type="sibTrans" cxnId="{77D4E37D-C2E5-45C5-9B71-67E5307A02AC}">
      <dgm:prSet/>
      <dgm:spPr/>
      <dgm:t>
        <a:bodyPr/>
        <a:lstStyle/>
        <a:p>
          <a:endParaRPr lang="en-US"/>
        </a:p>
      </dgm:t>
    </dgm:pt>
    <dgm:pt modelId="{8032F328-B3F3-49B4-ACD6-B98870A10C8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From the interactive analytics:</a:t>
          </a:r>
        </a:p>
      </dgm:t>
    </dgm:pt>
    <dgm:pt modelId="{1E68B8E0-829D-47A4-95A9-1CE41ECA3F9D}" type="parTrans" cxnId="{43A6C813-57CB-4D76-AA9D-F3211A22EDBE}">
      <dgm:prSet/>
      <dgm:spPr/>
      <dgm:t>
        <a:bodyPr/>
        <a:lstStyle/>
        <a:p>
          <a:endParaRPr lang="en-US"/>
        </a:p>
      </dgm:t>
    </dgm:pt>
    <dgm:pt modelId="{27583830-2DAD-4D42-8959-FB9515437C58}" type="sibTrans" cxnId="{43A6C813-57CB-4D76-AA9D-F3211A22EDBE}">
      <dgm:prSet/>
      <dgm:spPr/>
      <dgm:t>
        <a:bodyPr/>
        <a:lstStyle/>
        <a:p>
          <a:endParaRPr lang="en-US"/>
        </a:p>
      </dgm:t>
    </dgm:pt>
    <dgm:pt modelId="{66E3358B-07E8-40B4-9F97-69DB2CDCBF1D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The CCAFS launch site, a payload range of 2000 – 3700 kg, and the FT boosters correlated most with a successful launch</a:t>
          </a:r>
        </a:p>
      </dgm:t>
    </dgm:pt>
    <dgm:pt modelId="{4B91C052-A91A-4B95-A143-58B12D583BEC}" type="parTrans" cxnId="{06A10D99-D599-4232-9C94-8FDAF6F65C0E}">
      <dgm:prSet/>
      <dgm:spPr/>
      <dgm:t>
        <a:bodyPr/>
        <a:lstStyle/>
        <a:p>
          <a:endParaRPr lang="en-US"/>
        </a:p>
      </dgm:t>
    </dgm:pt>
    <dgm:pt modelId="{86C32F3F-4AFA-419C-B093-86F3AF535B8B}" type="sibTrans" cxnId="{06A10D99-D599-4232-9C94-8FDAF6F65C0E}">
      <dgm:prSet/>
      <dgm:spPr/>
      <dgm:t>
        <a:bodyPr/>
        <a:lstStyle/>
        <a:p>
          <a:endParaRPr lang="en-US"/>
        </a:p>
      </dgm:t>
    </dgm:pt>
    <dgm:pt modelId="{49290000-DB27-4F7A-B61F-887494194C7A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/>
            <a:t>Landing sites stayed near roads and railways but away from cities</a:t>
          </a:r>
        </a:p>
      </dgm:t>
    </dgm:pt>
    <dgm:pt modelId="{4028F878-95B2-4BBE-BD54-AECC3218418A}" type="parTrans" cxnId="{D2B8D0AC-73D5-4815-8D51-9871659526A5}">
      <dgm:prSet/>
      <dgm:spPr/>
      <dgm:t>
        <a:bodyPr/>
        <a:lstStyle/>
        <a:p>
          <a:endParaRPr lang="en-US"/>
        </a:p>
      </dgm:t>
    </dgm:pt>
    <dgm:pt modelId="{1A2DF863-8FFA-4C25-AAF2-3EE0E0FA62BE}" type="sibTrans" cxnId="{D2B8D0AC-73D5-4815-8D51-9871659526A5}">
      <dgm:prSet/>
      <dgm:spPr/>
      <dgm:t>
        <a:bodyPr/>
        <a:lstStyle/>
        <a:p>
          <a:endParaRPr lang="en-US"/>
        </a:p>
      </dgm:t>
    </dgm:pt>
    <dgm:pt modelId="{E08AF8C2-FFC3-4999-8B0D-EE9E12F406B0}">
      <dgm:prSet/>
      <dgm:spPr>
        <a:solidFill>
          <a:srgbClr val="0948CB"/>
        </a:solidFill>
      </dgm:spPr>
      <dgm:t>
        <a:bodyPr/>
        <a:lstStyle/>
        <a:p>
          <a:r>
            <a:rPr lang="en-US"/>
            <a:t>Predictive analytics results:</a:t>
          </a:r>
        </a:p>
      </dgm:t>
    </dgm:pt>
    <dgm:pt modelId="{4D72479B-2FA3-4E5E-AD96-07C5939F3441}" type="parTrans" cxnId="{37E90D5D-F9CA-47E2-BB48-87921918A6C2}">
      <dgm:prSet/>
      <dgm:spPr/>
      <dgm:t>
        <a:bodyPr/>
        <a:lstStyle/>
        <a:p>
          <a:endParaRPr lang="en-US"/>
        </a:p>
      </dgm:t>
    </dgm:pt>
    <dgm:pt modelId="{A04E67C5-AC95-4A56-82A2-C38B247DA1B1}" type="sibTrans" cxnId="{37E90D5D-F9CA-47E2-BB48-87921918A6C2}">
      <dgm:prSet/>
      <dgm:spPr/>
      <dgm:t>
        <a:bodyPr/>
        <a:lstStyle/>
        <a:p>
          <a:endParaRPr lang="en-US"/>
        </a:p>
      </dgm:t>
    </dgm:pt>
    <dgm:pt modelId="{42E702CD-CEA7-4DAC-B160-9002A29FB1CB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No one model proved superior as all had a test accuracy of 83.3% though decision trees (DT) had the best training accuracy</a:t>
          </a:r>
        </a:p>
      </dgm:t>
    </dgm:pt>
    <dgm:pt modelId="{B2FF3B6F-AE0F-43DC-A45A-C737102470B4}" type="parTrans" cxnId="{D24D7E75-3187-4888-9CA3-559542A12C8B}">
      <dgm:prSet/>
      <dgm:spPr/>
      <dgm:t>
        <a:bodyPr/>
        <a:lstStyle/>
        <a:p>
          <a:endParaRPr lang="en-US"/>
        </a:p>
      </dgm:t>
    </dgm:pt>
    <dgm:pt modelId="{43330AFE-FC6E-425D-B64A-F2BADB5D6350}" type="sibTrans" cxnId="{D24D7E75-3187-4888-9CA3-559542A12C8B}">
      <dgm:prSet/>
      <dgm:spPr/>
      <dgm:t>
        <a:bodyPr/>
        <a:lstStyle/>
        <a:p>
          <a:endParaRPr lang="en-US"/>
        </a:p>
      </dgm:t>
    </dgm:pt>
    <dgm:pt modelId="{B32E97CB-CBA4-C241-B4CA-5C15E6FBFE40}" type="pres">
      <dgm:prSet presAssocID="{505B8E52-C9DE-4CFF-9B78-598C38783247}" presName="Name0" presStyleCnt="0">
        <dgm:presLayoutVars>
          <dgm:dir/>
          <dgm:animLvl val="lvl"/>
          <dgm:resizeHandles val="exact"/>
        </dgm:presLayoutVars>
      </dgm:prSet>
      <dgm:spPr/>
    </dgm:pt>
    <dgm:pt modelId="{22C72C21-AD67-1A42-BB4E-50D877D62375}" type="pres">
      <dgm:prSet presAssocID="{1FBE6676-D25D-459B-A48D-05EAF7C5D889}" presName="linNode" presStyleCnt="0"/>
      <dgm:spPr/>
    </dgm:pt>
    <dgm:pt modelId="{282A80A7-7489-6845-A850-5AD19AE0865E}" type="pres">
      <dgm:prSet presAssocID="{1FBE6676-D25D-459B-A48D-05EAF7C5D88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62C00DC-9CB6-024F-B735-BDC177EA6EC1}" type="pres">
      <dgm:prSet presAssocID="{1FBE6676-D25D-459B-A48D-05EAF7C5D889}" presName="descendantText" presStyleLbl="alignAccFollowNode1" presStyleIdx="0" presStyleCnt="3">
        <dgm:presLayoutVars>
          <dgm:bulletEnabled val="1"/>
        </dgm:presLayoutVars>
      </dgm:prSet>
      <dgm:spPr/>
    </dgm:pt>
    <dgm:pt modelId="{04468B01-F2C5-C14D-931F-6049D6F818A6}" type="pres">
      <dgm:prSet presAssocID="{E3C82901-179C-4BAF-B64E-DD455A663965}" presName="sp" presStyleCnt="0"/>
      <dgm:spPr/>
    </dgm:pt>
    <dgm:pt modelId="{96CB784B-BCCC-9F41-B5A2-D0D6D85F3DE5}" type="pres">
      <dgm:prSet presAssocID="{8032F328-B3F3-49B4-ACD6-B98870A10C83}" presName="linNode" presStyleCnt="0"/>
      <dgm:spPr/>
    </dgm:pt>
    <dgm:pt modelId="{2AA29E67-4492-874B-A3B5-BE3DD7C57DF0}" type="pres">
      <dgm:prSet presAssocID="{8032F328-B3F3-49B4-ACD6-B98870A10C8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1259D1C-4DC7-A048-9E82-80AC0DFE8D96}" type="pres">
      <dgm:prSet presAssocID="{8032F328-B3F3-49B4-ACD6-B98870A10C83}" presName="descendantText" presStyleLbl="alignAccFollowNode1" presStyleIdx="1" presStyleCnt="3">
        <dgm:presLayoutVars>
          <dgm:bulletEnabled val="1"/>
        </dgm:presLayoutVars>
      </dgm:prSet>
      <dgm:spPr/>
    </dgm:pt>
    <dgm:pt modelId="{313015FE-6719-8C46-996D-A7E3E30DA56D}" type="pres">
      <dgm:prSet presAssocID="{27583830-2DAD-4D42-8959-FB9515437C58}" presName="sp" presStyleCnt="0"/>
      <dgm:spPr/>
    </dgm:pt>
    <dgm:pt modelId="{EEC01230-A9AB-1A4F-A48E-3E5169274DD2}" type="pres">
      <dgm:prSet presAssocID="{E08AF8C2-FFC3-4999-8B0D-EE9E12F406B0}" presName="linNode" presStyleCnt="0"/>
      <dgm:spPr/>
    </dgm:pt>
    <dgm:pt modelId="{0C5BAC86-360B-D746-A695-DE6D7C8300F0}" type="pres">
      <dgm:prSet presAssocID="{E08AF8C2-FFC3-4999-8B0D-EE9E12F406B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0D762BB-C3EF-354A-AD68-D9269A998246}" type="pres">
      <dgm:prSet presAssocID="{E08AF8C2-FFC3-4999-8B0D-EE9E12F406B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3A6C813-57CB-4D76-AA9D-F3211A22EDBE}" srcId="{505B8E52-C9DE-4CFF-9B78-598C38783247}" destId="{8032F328-B3F3-49B4-ACD6-B98870A10C83}" srcOrd="1" destOrd="0" parTransId="{1E68B8E0-829D-47A4-95A9-1CE41ECA3F9D}" sibTransId="{27583830-2DAD-4D42-8959-FB9515437C58}"/>
    <dgm:cxn modelId="{221EA155-871C-D54C-BFC6-44FED5F7C1C6}" type="presOf" srcId="{E08AF8C2-FFC3-4999-8B0D-EE9E12F406B0}" destId="{0C5BAC86-360B-D746-A695-DE6D7C8300F0}" srcOrd="0" destOrd="0" presId="urn:microsoft.com/office/officeart/2005/8/layout/vList5"/>
    <dgm:cxn modelId="{55A1EC57-9E1E-0941-BBD0-147D37DB68AB}" type="presOf" srcId="{505B8E52-C9DE-4CFF-9B78-598C38783247}" destId="{B32E97CB-CBA4-C241-B4CA-5C15E6FBFE40}" srcOrd="0" destOrd="0" presId="urn:microsoft.com/office/officeart/2005/8/layout/vList5"/>
    <dgm:cxn modelId="{37E90D5D-F9CA-47E2-BB48-87921918A6C2}" srcId="{505B8E52-C9DE-4CFF-9B78-598C38783247}" destId="{E08AF8C2-FFC3-4999-8B0D-EE9E12F406B0}" srcOrd="2" destOrd="0" parTransId="{4D72479B-2FA3-4E5E-AD96-07C5939F3441}" sibTransId="{A04E67C5-AC95-4A56-82A2-C38B247DA1B1}"/>
    <dgm:cxn modelId="{CE9D9663-8DD4-D046-AECC-1A68C4176732}" type="presOf" srcId="{8032F328-B3F3-49B4-ACD6-B98870A10C83}" destId="{2AA29E67-4492-874B-A3B5-BE3DD7C57DF0}" srcOrd="0" destOrd="0" presId="urn:microsoft.com/office/officeart/2005/8/layout/vList5"/>
    <dgm:cxn modelId="{30EAC072-731B-F742-8080-4F3E130B91BB}" type="presOf" srcId="{1FBE6676-D25D-459B-A48D-05EAF7C5D889}" destId="{282A80A7-7489-6845-A850-5AD19AE0865E}" srcOrd="0" destOrd="0" presId="urn:microsoft.com/office/officeart/2005/8/layout/vList5"/>
    <dgm:cxn modelId="{D24D7E75-3187-4888-9CA3-559542A12C8B}" srcId="{E08AF8C2-FFC3-4999-8B0D-EE9E12F406B0}" destId="{42E702CD-CEA7-4DAC-B160-9002A29FB1CB}" srcOrd="0" destOrd="0" parTransId="{B2FF3B6F-AE0F-43DC-A45A-C737102470B4}" sibTransId="{43330AFE-FC6E-425D-B64A-F2BADB5D6350}"/>
    <dgm:cxn modelId="{B397A27B-B32D-0144-9A43-104CEA187294}" type="presOf" srcId="{42E702CD-CEA7-4DAC-B160-9002A29FB1CB}" destId="{30D762BB-C3EF-354A-AD68-D9269A998246}" srcOrd="0" destOrd="0" presId="urn:microsoft.com/office/officeart/2005/8/layout/vList5"/>
    <dgm:cxn modelId="{77D4E37D-C2E5-45C5-9B71-67E5307A02AC}" srcId="{1FBE6676-D25D-459B-A48D-05EAF7C5D889}" destId="{0950FE73-4048-4A19-8AC5-B8219192E838}" srcOrd="1" destOrd="0" parTransId="{36FCABA1-9800-4605-BC0D-DA37B508C001}" sibTransId="{C1A9F8D7-71C5-4194-8A2B-17E1B2684770}"/>
    <dgm:cxn modelId="{06A10D99-D599-4232-9C94-8FDAF6F65C0E}" srcId="{8032F328-B3F3-49B4-ACD6-B98870A10C83}" destId="{66E3358B-07E8-40B4-9F97-69DB2CDCBF1D}" srcOrd="0" destOrd="0" parTransId="{4B91C052-A91A-4B95-A143-58B12D583BEC}" sibTransId="{86C32F3F-4AFA-419C-B093-86F3AF535B8B}"/>
    <dgm:cxn modelId="{468A849C-D55B-864D-B7BB-500D88293338}" type="presOf" srcId="{66E3358B-07E8-40B4-9F97-69DB2CDCBF1D}" destId="{D1259D1C-4DC7-A048-9E82-80AC0DFE8D96}" srcOrd="0" destOrd="0" presId="urn:microsoft.com/office/officeart/2005/8/layout/vList5"/>
    <dgm:cxn modelId="{CD4301A0-FF60-084D-A895-BE84790C62A2}" type="presOf" srcId="{6CEE0113-1B74-41DC-A560-1C53491A1500}" destId="{962C00DC-9CB6-024F-B735-BDC177EA6EC1}" srcOrd="0" destOrd="0" presId="urn:microsoft.com/office/officeart/2005/8/layout/vList5"/>
    <dgm:cxn modelId="{D2B8D0AC-73D5-4815-8D51-9871659526A5}" srcId="{8032F328-B3F3-49B4-ACD6-B98870A10C83}" destId="{49290000-DB27-4F7A-B61F-887494194C7A}" srcOrd="1" destOrd="0" parTransId="{4028F878-95B2-4BBE-BD54-AECC3218418A}" sibTransId="{1A2DF863-8FFA-4C25-AAF2-3EE0E0FA62BE}"/>
    <dgm:cxn modelId="{C9AB94CF-C409-794F-B169-E1D46DE4B533}" type="presOf" srcId="{49290000-DB27-4F7A-B61F-887494194C7A}" destId="{D1259D1C-4DC7-A048-9E82-80AC0DFE8D96}" srcOrd="0" destOrd="1" presId="urn:microsoft.com/office/officeart/2005/8/layout/vList5"/>
    <dgm:cxn modelId="{D4C00ED3-FFA4-45FF-95DB-DE3558823855}" srcId="{505B8E52-C9DE-4CFF-9B78-598C38783247}" destId="{1FBE6676-D25D-459B-A48D-05EAF7C5D889}" srcOrd="0" destOrd="0" parTransId="{1542C316-1392-4467-80C2-49203BFA8E1B}" sibTransId="{E3C82901-179C-4BAF-B64E-DD455A663965}"/>
    <dgm:cxn modelId="{F5056EDF-FC06-D240-BEC7-69A9E505DE23}" type="presOf" srcId="{0950FE73-4048-4A19-8AC5-B8219192E838}" destId="{962C00DC-9CB6-024F-B735-BDC177EA6EC1}" srcOrd="0" destOrd="1" presId="urn:microsoft.com/office/officeart/2005/8/layout/vList5"/>
    <dgm:cxn modelId="{2F43CCE1-CDC7-4255-824D-AC0918643856}" srcId="{1FBE6676-D25D-459B-A48D-05EAF7C5D889}" destId="{6CEE0113-1B74-41DC-A560-1C53491A1500}" srcOrd="0" destOrd="0" parTransId="{3FFEA9B1-BFC3-4A94-8DC3-2C9C52FA1332}" sibTransId="{37790B41-AAD8-41BB-940F-FAC767B833AC}"/>
    <dgm:cxn modelId="{5D453B15-4171-E849-99A4-AE01B0FB5C3B}" type="presParOf" srcId="{B32E97CB-CBA4-C241-B4CA-5C15E6FBFE40}" destId="{22C72C21-AD67-1A42-BB4E-50D877D62375}" srcOrd="0" destOrd="0" presId="urn:microsoft.com/office/officeart/2005/8/layout/vList5"/>
    <dgm:cxn modelId="{32DE45BF-BE13-1B49-A558-0DD16922F567}" type="presParOf" srcId="{22C72C21-AD67-1A42-BB4E-50D877D62375}" destId="{282A80A7-7489-6845-A850-5AD19AE0865E}" srcOrd="0" destOrd="0" presId="urn:microsoft.com/office/officeart/2005/8/layout/vList5"/>
    <dgm:cxn modelId="{6B918100-14F3-BC4C-BC90-4044952C5130}" type="presParOf" srcId="{22C72C21-AD67-1A42-BB4E-50D877D62375}" destId="{962C00DC-9CB6-024F-B735-BDC177EA6EC1}" srcOrd="1" destOrd="0" presId="urn:microsoft.com/office/officeart/2005/8/layout/vList5"/>
    <dgm:cxn modelId="{69852FE0-D18F-A142-8114-F9294CCAC0FF}" type="presParOf" srcId="{B32E97CB-CBA4-C241-B4CA-5C15E6FBFE40}" destId="{04468B01-F2C5-C14D-931F-6049D6F818A6}" srcOrd="1" destOrd="0" presId="urn:microsoft.com/office/officeart/2005/8/layout/vList5"/>
    <dgm:cxn modelId="{CC962647-0A01-904C-9A2D-DE4F74960822}" type="presParOf" srcId="{B32E97CB-CBA4-C241-B4CA-5C15E6FBFE40}" destId="{96CB784B-BCCC-9F41-B5A2-D0D6D85F3DE5}" srcOrd="2" destOrd="0" presId="urn:microsoft.com/office/officeart/2005/8/layout/vList5"/>
    <dgm:cxn modelId="{0C60BB36-00CC-464E-8DD8-BD9BDB57F8D9}" type="presParOf" srcId="{96CB784B-BCCC-9F41-B5A2-D0D6D85F3DE5}" destId="{2AA29E67-4492-874B-A3B5-BE3DD7C57DF0}" srcOrd="0" destOrd="0" presId="urn:microsoft.com/office/officeart/2005/8/layout/vList5"/>
    <dgm:cxn modelId="{46C18C92-B96F-A949-AC78-08479E32234A}" type="presParOf" srcId="{96CB784B-BCCC-9F41-B5A2-D0D6D85F3DE5}" destId="{D1259D1C-4DC7-A048-9E82-80AC0DFE8D96}" srcOrd="1" destOrd="0" presId="urn:microsoft.com/office/officeart/2005/8/layout/vList5"/>
    <dgm:cxn modelId="{A749EEB9-A37D-C148-8C4B-A98A392D563A}" type="presParOf" srcId="{B32E97CB-CBA4-C241-B4CA-5C15E6FBFE40}" destId="{313015FE-6719-8C46-996D-A7E3E30DA56D}" srcOrd="3" destOrd="0" presId="urn:microsoft.com/office/officeart/2005/8/layout/vList5"/>
    <dgm:cxn modelId="{498C77F3-B553-874E-AE05-8E71C091C379}" type="presParOf" srcId="{B32E97CB-CBA4-C241-B4CA-5C15E6FBFE40}" destId="{EEC01230-A9AB-1A4F-A48E-3E5169274DD2}" srcOrd="4" destOrd="0" presId="urn:microsoft.com/office/officeart/2005/8/layout/vList5"/>
    <dgm:cxn modelId="{B8070DB1-E4FF-E44C-935D-2D89E573C912}" type="presParOf" srcId="{EEC01230-A9AB-1A4F-A48E-3E5169274DD2}" destId="{0C5BAC86-360B-D746-A695-DE6D7C8300F0}" srcOrd="0" destOrd="0" presId="urn:microsoft.com/office/officeart/2005/8/layout/vList5"/>
    <dgm:cxn modelId="{75E9EF07-E582-754B-89BF-A2F14B99EE38}" type="presParOf" srcId="{EEC01230-A9AB-1A4F-A48E-3E5169274DD2}" destId="{30D762BB-C3EF-354A-AD68-D9269A99824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C00DC-9CB6-024F-B735-BDC177EA6EC1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lumMod val="75000"/>
            <a:alpha val="9000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chemeClr val="bg1"/>
              </a:solidFill>
            </a:rPr>
            <a:t>SpaceX got excellent at successful launches with a jump in 2017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chemeClr val="bg1"/>
              </a:solidFill>
            </a:rPr>
            <a:t>No one feature is particularly predictive</a:t>
          </a:r>
        </a:p>
      </dsp:txBody>
      <dsp:txXfrm rot="-5400000">
        <a:off x="3785616" y="197117"/>
        <a:ext cx="6675221" cy="1012303"/>
      </dsp:txXfrm>
    </dsp:sp>
    <dsp:sp modelId="{282A80A7-7489-6845-A850-5AD19AE0865E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EDA insights:</a:t>
          </a:r>
        </a:p>
      </dsp:txBody>
      <dsp:txXfrm>
        <a:off x="68454" y="70578"/>
        <a:ext cx="3648708" cy="1265378"/>
      </dsp:txXfrm>
    </dsp:sp>
    <dsp:sp modelId="{D1259D1C-4DC7-A048-9E82-80AC0DFE8D96}">
      <dsp:nvSpPr>
        <dsp:cNvPr id="0" name=""/>
        <dsp:cNvSpPr/>
      </dsp:nvSpPr>
      <dsp:spPr>
        <a:xfrm rot="5400000">
          <a:off x="6589693" y="-1189322"/>
          <a:ext cx="1121829" cy="6729984"/>
        </a:xfrm>
        <a:prstGeom prst="round2Same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9525" cap="flat" cmpd="sng" algn="ctr">
          <a:solidFill>
            <a:schemeClr val="accent2">
              <a:tint val="40000"/>
              <a:alpha val="90000"/>
              <a:hueOff val="-597868"/>
              <a:satOff val="-21282"/>
              <a:lumOff val="-13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The CCAFS launch site, a payload range of 2000 – 3700 kg, and the FT boosters correlated most with a successful launch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Landing sites stayed near roads and railways but away from cities</a:t>
          </a:r>
        </a:p>
      </dsp:txBody>
      <dsp:txXfrm rot="-5400000">
        <a:off x="3785616" y="1669518"/>
        <a:ext cx="6675221" cy="1012303"/>
      </dsp:txXfrm>
    </dsp:sp>
    <dsp:sp modelId="{2AA29E67-4492-874B-A3B5-BE3DD7C57DF0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From the interactive analytics:</a:t>
          </a:r>
        </a:p>
      </dsp:txBody>
      <dsp:txXfrm>
        <a:off x="68454" y="1542979"/>
        <a:ext cx="3648708" cy="1265378"/>
      </dsp:txXfrm>
    </dsp:sp>
    <dsp:sp modelId="{30D762BB-C3EF-354A-AD68-D9269A998246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2">
              <a:tint val="40000"/>
              <a:alpha val="90000"/>
              <a:hueOff val="-1195736"/>
              <a:satOff val="-42564"/>
              <a:lumOff val="-2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No one model proved superior as all had a test accuracy of 83.3% though decision trees (DT) had the best training accuracy</a:t>
          </a:r>
        </a:p>
      </dsp:txBody>
      <dsp:txXfrm rot="-5400000">
        <a:off x="3785616" y="3141918"/>
        <a:ext cx="6675221" cy="1012303"/>
      </dsp:txXfrm>
    </dsp:sp>
    <dsp:sp modelId="{0C5BAC86-360B-D746-A695-DE6D7C8300F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rgbClr val="0948CB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Predictive analytics results:</a:t>
          </a:r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44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0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37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79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28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4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60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87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210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76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05017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84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46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789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8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04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66135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632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119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thalam/Data_Science_Capstone/blob/main/Capstone_Data-Wrangling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thalam/Data_Science_Capstone/blob/main/Capstone_DataViz-EDA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thalam/Data_Science_Capstone/blob/main/Capstone_SQL-EDA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thalam/Data_Science_Capstone/blob/main/Capstone_Folium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thalam/Data_Science_Capstone/blob/main/Capstone_dash_app.p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thalam/Data_Science_Capstone/blob/main/Capstone_ML_Prediction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cspacemuseum.org/facilities/launch-complex-4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www.britannica.com/topic/Space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thalam/Data_Science_Capstone/blob/main/Capstone_API-Data-Collection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thalam/Data_Science_Capstone/blob/main/Capstone_Webscraping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Mukundan Kuthalam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11/10/2024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0341" y="1850110"/>
            <a:ext cx="6807200" cy="435133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Processed data was from the API (i.e., filtered to Falcon 9)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Straightforward: Missing payload mass values were filled with mean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About 30% of landing pads were missing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 were used to create a target value column Class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– Bad outcome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– Good outcome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 failure to land may be because there was no attempt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66.7% success rate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Categorial variables were one-hot encoded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https://github.com/kuthalam/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Data_Science_Capstone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/blob/main/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Capstone_Data-Wrangling.ipynb</a:t>
            </a:r>
            <a:endParaRPr lang="en-US" dirty="0">
              <a:solidFill>
                <a:srgbClr val="0948CB"/>
              </a:solidFill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5E08708-E104-AB59-0CCD-09F5FC426DE1}"/>
              </a:ext>
            </a:extLst>
          </p:cNvPr>
          <p:cNvSpPr txBox="1">
            <a:spLocks/>
          </p:cNvSpPr>
          <p:nvPr/>
        </p:nvSpPr>
        <p:spPr>
          <a:xfrm>
            <a:off x="7470920" y="1825625"/>
            <a:ext cx="4582535" cy="435133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632ED-3054-9963-89A5-195680E22244}"/>
              </a:ext>
            </a:extLst>
          </p:cNvPr>
          <p:cNvSpPr/>
          <p:nvPr/>
        </p:nvSpPr>
        <p:spPr>
          <a:xfrm>
            <a:off x="8017184" y="2018923"/>
            <a:ext cx="3591259" cy="633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Data (payload mass means already inserted)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8EABB0-21B7-6A1B-B238-900F02194D79}"/>
              </a:ext>
            </a:extLst>
          </p:cNvPr>
          <p:cNvSpPr/>
          <p:nvPr/>
        </p:nvSpPr>
        <p:spPr>
          <a:xfrm>
            <a:off x="8740907" y="5392239"/>
            <a:ext cx="2161309" cy="633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67459B-01D2-BAF1-9EE5-9CB9F4C81A01}"/>
              </a:ext>
            </a:extLst>
          </p:cNvPr>
          <p:cNvSpPr/>
          <p:nvPr/>
        </p:nvSpPr>
        <p:spPr>
          <a:xfrm>
            <a:off x="8740241" y="3075709"/>
            <a:ext cx="2161309" cy="7837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class column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714EC1-B777-59B4-AF99-87F6FDEE7EF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9812814" y="2652257"/>
            <a:ext cx="8082" cy="42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1B5E5-48B1-54C2-4730-1AF06EB654CD}"/>
              </a:ext>
            </a:extLst>
          </p:cNvPr>
          <p:cNvSpPr/>
          <p:nvPr/>
        </p:nvSpPr>
        <p:spPr>
          <a:xfrm>
            <a:off x="8740907" y="4192078"/>
            <a:ext cx="2161309" cy="7837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One-hot encoding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A72A47-7BDB-202A-FEA0-39ADCC9A21C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9820896" y="3859481"/>
            <a:ext cx="666" cy="332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4A7812-EE9D-FF11-E50B-93882A84ADB4}"/>
              </a:ext>
            </a:extLst>
          </p:cNvPr>
          <p:cNvCxnSpPr>
            <a:cxnSpLocks/>
            <a:stCxn id="18" idx="2"/>
            <a:endCxn id="6" idx="0"/>
          </p:cNvCxnSpPr>
          <p:nvPr/>
        </p:nvCxnSpPr>
        <p:spPr>
          <a:xfrm>
            <a:off x="9821562" y="4975850"/>
            <a:ext cx="0" cy="41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97061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Primary goal with EDA: What features of the Falcon 9 missions correlated with each other and landing success?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for Q1: Flight number vs. payload mass, orbit type vs. flight number, orbit vs. payload, launch site vs.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 plots: Success by launch site, success average by orbit type, success average per year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</a:t>
            </a:r>
            <a:r>
              <a:rPr lang="en-US" sz="1600" dirty="0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kuthalam</a:t>
            </a:r>
            <a:r>
              <a:rPr lang="en-US" sz="1600" dirty="0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Data_Science_Capstone</a:t>
            </a:r>
            <a:r>
              <a:rPr lang="en-US" sz="1600" dirty="0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/blob/main/</a:t>
            </a:r>
            <a:r>
              <a:rPr lang="en-US" sz="1600" dirty="0" err="1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Capstone_DataViz-EDA.ipynb</a:t>
            </a:r>
            <a:endParaRPr lang="en-US" sz="1600" dirty="0">
              <a:solidFill>
                <a:srgbClr val="0948C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Primary goal: With all the launch data, what sort of numerical analysis can we do when we start a deep dive and what useful numbers can we quickly pull without that detailed look?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just to get used to the data (e.g., unique launch sites, names of boosters in a payload range)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Useful facts (e.g., number of successful and failed flights, landing outcomes between 2010 and 2017)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</a:t>
            </a:r>
            <a:r>
              <a:rPr lang="en-US" sz="1600" dirty="0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kuthalam</a:t>
            </a:r>
            <a:r>
              <a:rPr lang="en-US" sz="1600" dirty="0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Data_Science_Capstone</a:t>
            </a:r>
            <a:r>
              <a:rPr lang="en-US" sz="1600" dirty="0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/blob/main/</a:t>
            </a:r>
            <a:r>
              <a:rPr lang="en-US" sz="1600" dirty="0" err="1">
                <a:solidFill>
                  <a:srgbClr val="0948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Capstone_SQL-EDA.ipynb</a:t>
            </a:r>
            <a:endParaRPr lang="en-US" dirty="0">
              <a:solidFill>
                <a:srgbClr val="0948CB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714499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Primary goal: “what about the successful missions can be gleaned from the geography of the launch sites?”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Focused on marking sites of successful and failed launches, where the flight sites are, and their distances from notable landmarks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should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keep its launch sites?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kuthalam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Data_Science_Capstone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/blob/main/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Capstone_Folium.ipynb</a:t>
            </a:r>
            <a:endParaRPr lang="en-US" sz="1600" dirty="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14498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Primary goal: “What feature values map to the most successes?”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of success vs. failure percentage across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Usefulness of landing site as a feature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mass vs. landing outcome with a hue according to booster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for successful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kuthalam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Data_Science_Capstone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/blob/main/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Capstone_dash_app.py</a:t>
            </a:r>
            <a:endParaRPr lang="en-US" sz="1600" dirty="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6621" y="1831592"/>
            <a:ext cx="6534150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Features: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'Orbit',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'Flights',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'Reused', 'Legs',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'Block',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'Serial’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One-hot encoded: Orbit,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Serial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set size of 20% with a set random seed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Classifiers: Logistic Regression, SVM, Decision Tree, and 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training and test accuracy: ~87.3% and ~83.3%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kuthalam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Data_Science_Capstone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/blob/main/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Capstone_ML_Prediction.ipynb</a:t>
            </a:r>
            <a:endParaRPr lang="en-US" sz="1600" dirty="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45F7710-12E7-ED4E-4A24-2546EB694C52}"/>
              </a:ext>
            </a:extLst>
          </p:cNvPr>
          <p:cNvSpPr txBox="1">
            <a:spLocks/>
          </p:cNvSpPr>
          <p:nvPr/>
        </p:nvSpPr>
        <p:spPr>
          <a:xfrm>
            <a:off x="7303325" y="1674235"/>
            <a:ext cx="4582535" cy="435133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397633-D2C8-2B81-8B87-EB67D0B78646}"/>
              </a:ext>
            </a:extLst>
          </p:cNvPr>
          <p:cNvSpPr/>
          <p:nvPr/>
        </p:nvSpPr>
        <p:spPr>
          <a:xfrm>
            <a:off x="7849589" y="1867533"/>
            <a:ext cx="3591259" cy="633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Data with one-hot encoding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CE3C1B-507F-8227-B054-6A6F82973255}"/>
              </a:ext>
            </a:extLst>
          </p:cNvPr>
          <p:cNvSpPr/>
          <p:nvPr/>
        </p:nvSpPr>
        <p:spPr>
          <a:xfrm>
            <a:off x="7776996" y="5033593"/>
            <a:ext cx="2161309" cy="633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best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F7106-14A8-E84F-0BC3-ED391060D809}"/>
              </a:ext>
            </a:extLst>
          </p:cNvPr>
          <p:cNvSpPr/>
          <p:nvPr/>
        </p:nvSpPr>
        <p:spPr>
          <a:xfrm>
            <a:off x="7776998" y="2695200"/>
            <a:ext cx="2161309" cy="7837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train and 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58F5B-BD28-7DCF-8940-78705A538B4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857653" y="2500867"/>
            <a:ext cx="0" cy="19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3629B13-81B8-3088-D650-FC5AB0706F87}"/>
              </a:ext>
            </a:extLst>
          </p:cNvPr>
          <p:cNvSpPr/>
          <p:nvPr/>
        </p:nvSpPr>
        <p:spPr>
          <a:xfrm>
            <a:off x="7776997" y="3771923"/>
            <a:ext cx="2161309" cy="7837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3E91DE-CDD1-4CA8-6C08-025A6C04E28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8857652" y="3478972"/>
            <a:ext cx="1" cy="29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F0BF24-808B-497D-C10C-AAC86FBBF292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8857651" y="4555695"/>
            <a:ext cx="1" cy="47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C21BE08-16BD-07BB-6934-10EF9245BC04}"/>
              </a:ext>
            </a:extLst>
          </p:cNvPr>
          <p:cNvSpPr/>
          <p:nvPr/>
        </p:nvSpPr>
        <p:spPr>
          <a:xfrm>
            <a:off x="10264877" y="2963684"/>
            <a:ext cx="1508166" cy="886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search over train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C28AB-4505-4BE6-E194-260C0DC76AC0}"/>
              </a:ext>
            </a:extLst>
          </p:cNvPr>
          <p:cNvSpPr/>
          <p:nvPr/>
        </p:nvSpPr>
        <p:spPr>
          <a:xfrm>
            <a:off x="10513024" y="4164618"/>
            <a:ext cx="1011874" cy="5436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0EA26E1-151F-114E-91FC-29159394007F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 flipV="1">
            <a:off x="9938306" y="3406794"/>
            <a:ext cx="326571" cy="7570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54EEAA-FCF5-5A12-7E09-3A151AC69147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11018960" y="3849904"/>
            <a:ext cx="1" cy="31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8FB6CC6C-23EC-CD9C-7641-27E47348DC90}"/>
              </a:ext>
            </a:extLst>
          </p:cNvPr>
          <p:cNvCxnSpPr>
            <a:stCxn id="21" idx="1"/>
          </p:cNvCxnSpPr>
          <p:nvPr/>
        </p:nvCxnSpPr>
        <p:spPr>
          <a:xfrm rot="10800000">
            <a:off x="9938306" y="4436440"/>
            <a:ext cx="57471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FD29B-A82E-6FD5-2069-3F3FA8872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A98E2-74F3-2731-EB32-B5D775DC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4336DB-A963-1E58-3E19-4179D0FCD4A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D4D0777-B7C7-7D03-8B51-82E8D592F0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408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9782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4674" y="6025573"/>
            <a:ext cx="473297" cy="401638"/>
          </a:xfrm>
        </p:spPr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152598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Lots of flights in Cape Canaveral (CCAFS) along with majority of 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 many successes in VAFB but not as many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 number: more likely to succeed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 conclusion 1 on how SpaceX got good (slide 5)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 Site 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AA3B866-A3F6-65BD-F654-DE5BD3C12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763" y="1505692"/>
            <a:ext cx="5626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B895A-BD9B-F9DD-24CD-6B9739A6B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F2FB6-DA95-32DF-6793-07DC401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4674" y="6025573"/>
            <a:ext cx="473297" cy="401638"/>
          </a:xfrm>
        </p:spPr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E534-9A32-827C-008E-446836CD449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successes in the Floridian locations (CCAFS and KSC) but percentages were about equal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Lot of failures in CCAFS so hard to say that launch site is a useful predictive feature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CCA05E-41F2-01CA-2AAC-CF24CFBF984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More on how good each launch site was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4FB729F-CE67-A38D-E8F4-663794E9E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791" y="1344017"/>
            <a:ext cx="3456705" cy="52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8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0D0C9E-D0A9-59C7-1E88-27DF51DC9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D5D8C-46F0-61F4-5B96-82EDA890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4674" y="6025573"/>
            <a:ext cx="473297" cy="401638"/>
          </a:xfrm>
        </p:spPr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91E911-2968-3374-E8DD-167342EDD70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That slide I promised before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pie chart with numbers and a percentage of flight&#10;&#10;Description automatically generated">
            <a:extLst>
              <a:ext uri="{FF2B5EF4-FFF2-40B4-BE49-F238E27FC236}">
                <a16:creationId xmlns:a16="http://schemas.microsoft.com/office/drawing/2014/main" id="{9E488628-86D0-74A8-25DF-E783A72CF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1859973"/>
            <a:ext cx="4546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9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4914" y="1850682"/>
            <a:ext cx="3932238" cy="42497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Past about 9000 kg of payload, landings were almost always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is mostly tested for 9-10k kg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Follow-up: is there a correlation between payload mass and resources put into the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 payload =&gt; landing that is more set up for success?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0CF73812-5137-0D7A-B44B-92A8CC39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129" y="1422851"/>
            <a:ext cx="5626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7168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orbits look to be the most successful: ES-L1, GEO, HEO, and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 our exploration of percentages vs. absolute number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these orbits tried and tested?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blue bars&#10;&#10;Description automatically generated">
            <a:extLst>
              <a:ext uri="{FF2B5EF4-FFF2-40B4-BE49-F238E27FC236}">
                <a16:creationId xmlns:a16="http://schemas.microsoft.com/office/drawing/2014/main" id="{C3F23FFF-EBC1-83B2-BCB6-F35FBD2C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00" y="1676508"/>
            <a:ext cx="57531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7168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 let’s look at ES-L1, GEO, SSO, and HEO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 have more than 5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VLEO, ISS, and GTO look more promising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5C110FD5-3DE7-58A7-837C-8F47929F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80" y="1416500"/>
            <a:ext cx="56896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6239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Adding payload adds interesting constraints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ISS successes were in the high 2k to mid 3k kg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is 4k-8k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seems to almost always have high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AF3BB8E6-9FE8-FDD4-04EE-BF864541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80" y="1404144"/>
            <a:ext cx="56896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6275" y="207168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Really cements conclusion 1: SpaceX got very good at launches over time with 2017 onwards being generally great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Saw this with flight number vs. launch site and more numbers in the SQL analysis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D7E52908-1FD8-9C27-2002-6B69F48B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30" y="1402773"/>
            <a:ext cx="57531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97061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Speaking of proof of conclusion 1 with numbers, consider this SQL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FROM SPACEXTABLE WHERE Date BETWEEN "2010-06-04" AND "2017-03-20" 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COUNT(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DESC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DBFA41-F9C6-368A-2658-F585B6F7C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199" y="3319463"/>
            <a:ext cx="3632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8414A0-667C-5E26-79AB-348887F36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10003-15C3-9ADA-8BED-A88C8A0E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1FAF307-9AF1-EAA8-D639-FC04DE0B6B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090884" y="2159000"/>
            <a:ext cx="3479800" cy="2540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520C27-328A-65C6-1B40-31AE7B93EB9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Now see what happens after 2017-03-20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3CFC4-7AC0-8325-E4B9-61D1A4D5B5F7}"/>
              </a:ext>
            </a:extLst>
          </p:cNvPr>
          <p:cNvSpPr txBox="1"/>
          <p:nvPr/>
        </p:nvSpPr>
        <p:spPr>
          <a:xfrm>
            <a:off x="997527" y="5130140"/>
            <a:ext cx="9666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Looks quite the increase in successes, would you not say?</a:t>
            </a:r>
          </a:p>
        </p:txBody>
      </p:sp>
    </p:spTree>
    <p:extLst>
      <p:ext uri="{BB962C8B-B14F-4D97-AF65-F5344CB8AC3E}">
        <p14:creationId xmlns:p14="http://schemas.microsoft.com/office/powerpoint/2010/main" val="119140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14498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Remaining landings were classified as controlled or uncontrolled, not attempted, or precluded (not sure what the latter means)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0D7125D-B383-58A2-062F-0F74189E7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69" y="2066636"/>
            <a:ext cx="10148461" cy="27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A1739-1B79-789C-A19D-70EACEBA1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802E3-A48B-3E83-931F-2E588EF5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3BF691-C6F6-F839-4679-A83AA446F1A4}"/>
              </a:ext>
            </a:extLst>
          </p:cNvPr>
          <p:cNvSpPr txBox="1">
            <a:spLocks/>
          </p:cNvSpPr>
          <p:nvPr/>
        </p:nvSpPr>
        <p:spPr>
          <a:xfrm>
            <a:off x="838200" y="315447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Remaining Slides are For Submission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1345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70571" y="1530576"/>
            <a:ext cx="10192233" cy="478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Predict whether SpaceX could reuse its boosters using its historic flights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Useful for a competitor that will have to contend with cheapness of SpaceX flights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Some interesting conclusions from analysis and experiments: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Landings got more successful with experience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Correlated with success: the CCAFS LC-40 site, payload masses in the range of about 2000 kg to 3700 kg, and the FT booster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Classifier has accuracy of 83.3%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Conclusion: Mission parameters and launch site can be established in accordance with what has been successful, and we have a reliable classifier to check if the rest of the mission details can lead to reuse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97061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LC-40 vs. SLC-40: Naming difference that splits pre-Falcon 9 era from the Falcon 9 era [1]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F9241-3443-7AE7-3A95-3D0F1A854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91" y="2475580"/>
            <a:ext cx="1554018" cy="21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97061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SELECT *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"CCA%"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how Landing Outcome gives us detailed info including whether a landing was attempted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F9930C-9EFB-D635-1A4D-3750DD55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2718150"/>
            <a:ext cx="7772400" cy="24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Looks like NASA is a frequent customer as one may expect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white screen with red text&#10;&#10;Description automatically generated">
            <a:extLst>
              <a:ext uri="{FF2B5EF4-FFF2-40B4-BE49-F238E27FC236}">
                <a16:creationId xmlns:a16="http://schemas.microsoft.com/office/drawing/2014/main" id="{A851D74D-98FD-F681-CB1F-40CBE2B5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0" y="2726768"/>
            <a:ext cx="10642442" cy="14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6202" y="188680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Looks like the F9 v1.1 boosters tended to receive lightweight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Either smaller payloads or lighter (read: more delicate) payloads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D2688-2B42-63BA-B6D9-1F925257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44" y="2795526"/>
            <a:ext cx="10308846" cy="12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97061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was established in 2002 and its first launch was in 2008 so this is not the first ever successful launch to be clear [2]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9FAE1-4EC8-6C90-2ED8-435CC921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04" y="2633415"/>
            <a:ext cx="10377807" cy="127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2002" y="1897061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Full query: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="Success (drone ship)" AND PAYLOAD_MASS__KG_ &gt; 4000 AND PAYLOAD_MASS__KG_ &lt;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90EB90-EA72-4720-60F4-25BFD687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77" y="2252653"/>
            <a:ext cx="9745588" cy="20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Quite a few boosters have been tried and tested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That Carried Maximum Payload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B66FE3-6D85-9F1F-71C7-7528880E9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1857375"/>
            <a:ext cx="77724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5828" y="1897061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Full query: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6,2),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"Failure (drone ship)"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(Date,0,5)='2015'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1F44833B-264A-01D6-8F6B-49863D3AF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28" y="2283008"/>
            <a:ext cx="10127820" cy="16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6" name="Content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37F63EF5-C865-87DB-1C5C-CDBA9A0374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08063" y="1624936"/>
            <a:ext cx="7775874" cy="4039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Zoomed out view of all launch 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260A6-8441-2989-04EB-A1C868798541}"/>
              </a:ext>
            </a:extLst>
          </p:cNvPr>
          <p:cNvSpPr txBox="1"/>
          <p:nvPr/>
        </p:nvSpPr>
        <p:spPr>
          <a:xfrm>
            <a:off x="1033153" y="5664530"/>
            <a:ext cx="97971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Note how the sites are all coastal, particularly on both sides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Consistent with previous visuals, there are more sites and likely more data for the East coast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56816"/>
            <a:ext cx="10515600" cy="47625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mission: Ensure the best-quality commercial space travel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 competition: SpaceX with its relatively cheap missions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 1 booster reuse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Learning from SpaceX’s experience =&gt; Learn from their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predict when SpaceX will reuse its boosters by using its launch history to predict when a landing will be successful, thus leading to cheaper flights of our own?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all launch data for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Focus on Falcon 9 (latest missions) for prediction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 - Background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40326B-F89F-7392-70D0-1A6F0E63FAC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692959" y="1928243"/>
            <a:ext cx="2463800" cy="2336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and failed landing launch points</a:t>
            </a:r>
          </a:p>
        </p:txBody>
      </p:sp>
      <p:pic>
        <p:nvPicPr>
          <p:cNvPr id="7" name="Picture 6" descr="A map with many colored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73F4DA2C-545B-F084-3A65-BD897D603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393" y="2258443"/>
            <a:ext cx="1828800" cy="1663700"/>
          </a:xfrm>
          <a:prstGeom prst="rect">
            <a:avLst/>
          </a:prstGeom>
        </p:spPr>
      </p:pic>
      <p:pic>
        <p:nvPicPr>
          <p:cNvPr id="10" name="Picture 9" descr="A map with different colored circles and dots&#10;&#10;Description automatically generated">
            <a:extLst>
              <a:ext uri="{FF2B5EF4-FFF2-40B4-BE49-F238E27FC236}">
                <a16:creationId xmlns:a16="http://schemas.microsoft.com/office/drawing/2014/main" id="{47A4830C-9D60-A203-6F69-9CD271430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29" y="2258443"/>
            <a:ext cx="1917700" cy="167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1355C3-A70E-8570-07DB-443E73CAF824}"/>
              </a:ext>
            </a:extLst>
          </p:cNvPr>
          <p:cNvSpPr txBox="1"/>
          <p:nvPr/>
        </p:nvSpPr>
        <p:spPr>
          <a:xfrm>
            <a:off x="902525" y="4928260"/>
            <a:ext cx="1004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few screenshots of points of success and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Notice the middle picture is from the East coast where we had already seen had a lot of failed landings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 descr="A map with a circle in the middle&#10;&#10;Description automatically generated">
            <a:extLst>
              <a:ext uri="{FF2B5EF4-FFF2-40B4-BE49-F238E27FC236}">
                <a16:creationId xmlns:a16="http://schemas.microsoft.com/office/drawing/2014/main" id="{7646D964-EC30-ED15-7373-AF24C67288C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373636" y="1774825"/>
            <a:ext cx="3308350" cy="33083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What is Near a Launch Site?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70381-4621-2F51-A4D6-5E6DEC3C95D6}"/>
              </a:ext>
            </a:extLst>
          </p:cNvPr>
          <p:cNvSpPr txBox="1"/>
          <p:nvPr/>
        </p:nvSpPr>
        <p:spPr>
          <a:xfrm>
            <a:off x="878774" y="5522026"/>
            <a:ext cx="9678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Notice how the CCAFS launch point is extremely close to the coast, highway, and railway but is 23 km away from the nearest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Consistent with conclusion 2 that launch sites are close to coasts, roads, and railways but far from cities (slide 5)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413ECBA3-86C0-CA22-CCF0-7383CE65C4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34657" y="1604168"/>
            <a:ext cx="7604125" cy="36496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for all launch 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8CDBB-E66D-8F62-276A-657D62B3C62A}"/>
              </a:ext>
            </a:extLst>
          </p:cNvPr>
          <p:cNvSpPr txBox="1"/>
          <p:nvPr/>
        </p:nvSpPr>
        <p:spPr>
          <a:xfrm>
            <a:off x="1007518" y="5769192"/>
            <a:ext cx="9858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CCAFS sites combined for 58.9% of successes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Consistent with conclusion 3: CCAFS sites, payloads between 2k and ~3.7k kg, and the FT booster had most successful flights (green dot =&gt; FT booster)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5D953CFA-0648-F3AF-FF4A-0C122290776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30412" y="1534449"/>
            <a:ext cx="8131175" cy="39020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Site with highest success rate: KSC LC-39A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D350D-619E-60A9-1218-4C51F23085CB}"/>
              </a:ext>
            </a:extLst>
          </p:cNvPr>
          <p:cNvSpPr txBox="1"/>
          <p:nvPr/>
        </p:nvSpPr>
        <p:spPr>
          <a:xfrm>
            <a:off x="770011" y="5830784"/>
            <a:ext cx="998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Highest success rates among all the sites, but again: not the most launches!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E58D5B0-202B-03D9-5E66-800444A39CE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1446213"/>
            <a:ext cx="9455150" cy="24876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Screenshots of the payload chart close 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090D7-8F50-E2E0-C503-E5CE520DE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89" y="3934259"/>
            <a:ext cx="9454422" cy="25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432968" y="5603873"/>
            <a:ext cx="5326063" cy="923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one model is better than another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are at about 83.3% test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a test accuracy&#10;&#10;Description automatically generated">
            <a:extLst>
              <a:ext uri="{FF2B5EF4-FFF2-40B4-BE49-F238E27FC236}">
                <a16:creationId xmlns:a16="http://schemas.microsoft.com/office/drawing/2014/main" id="{0E16FE5A-E7FE-93CF-7F91-F4987EDF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363" y="1521056"/>
            <a:ext cx="4748893" cy="38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B64BA6-37B1-B608-4E5B-A55D2FA8A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85241"/>
            <a:ext cx="6535764" cy="457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9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FEC44-3FAA-FE45-9C0C-F66219C03C9A}"/>
              </a:ext>
            </a:extLst>
          </p:cNvPr>
          <p:cNvSpPr txBox="1"/>
          <p:nvPr/>
        </p:nvSpPr>
        <p:spPr>
          <a:xfrm>
            <a:off x="1087676" y="5240569"/>
            <a:ext cx="98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models performed equally well so here is the confusion matrix they all 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D11EB-69C5-8D70-683D-C61FD260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35" y="1617431"/>
            <a:ext cx="5323857" cy="45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0" y="1897062"/>
            <a:ext cx="10515600" cy="435133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C1: Landings were more likely to be successful as time went on, regardless of payload mass or orbit types (53 successes from March 2017 onwards, compared to 8 pre-March 2017)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C2: Launch sites always kept away from cities but stayed close to coasts, roads, and railways.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C3: The CCAFS LC-40 site, payload masses in the range of about 2000 kg to 3700 kg, and the FT booster are the most “proven” components of a successful landing (i.e., correlate to more successes).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C4: There is no clear winner in which machine learning model yields the best prediction but all models yield a test accuracy of about 83.3%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C30BD-450C-1C2A-4820-B7539F87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69334-1326-33A8-F649-AB4EA6A1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5F02A6-3746-D316-B821-37B0554AA4BA}"/>
              </a:ext>
            </a:extLst>
          </p:cNvPr>
          <p:cNvSpPr txBox="1">
            <a:spLocks/>
          </p:cNvSpPr>
          <p:nvPr/>
        </p:nvSpPr>
        <p:spPr>
          <a:xfrm>
            <a:off x="770011" y="1556816"/>
            <a:ext cx="10515600" cy="47625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C1: Landings were more likely to be successful as time went on, regardless of payload mass or orbit types (53 successes from March 2017 onwards, compared to 8 pre-March 2017)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C2: Launch sites always kept away from cities but stayed close to coasts, roads, and railways.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C3: The CCAFS LC-40 site, payload masses in the range of about 2000 kg to 3700 kg, and the FT booster are the most “proven” components of a successful landing (i.e., correlate to more successes).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C4: There is no clear winner in which machine learning model yields the best prediction but all models yield a test accuracy of about 83.3%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9309B39-9C9D-9611-C68B-5F846996520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 – Conclusions in some detail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37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A3953-872C-54F6-C99A-5989067A6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143E-5473-24A0-07B8-43857982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A1F636C-EADE-A892-EA64-B7D6F680A13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0" y="1897062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[1] </a:t>
            </a:r>
            <a:r>
              <a:rPr lang="en-US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https://ccspacemuseum.org/facilities/launch-complex-40/</a:t>
            </a:r>
            <a:endParaRPr lang="en-US" dirty="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r>
              <a:rPr lang="en-US" sz="2400">
                <a:solidFill>
                  <a:schemeClr val="bg1"/>
                </a:solidFill>
                <a:latin typeface="Abadi" panose="020B0604020104020204" pitchFamily="34" charset="0"/>
              </a:rPr>
              <a:t>[2] </a:t>
            </a:r>
            <a:r>
              <a:rPr lang="en-US" sz="2400" dirty="0">
                <a:solidFill>
                  <a:srgbClr val="0948CB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https://www.britannica.com/topic/SpaceX</a:t>
            </a:r>
            <a:endParaRPr lang="en-US" dirty="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FDFEF5-ECF0-F580-0DA5-5D488E8237F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References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9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data was collected using the r/SpaceX API, including mission dates, booster versions, landing outcomes, and several other details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Missing payload mass data was filled using the mean and categorial vars were one-hot encoded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predictive analysis using classification models with 20% of data held out for testing and a final test accuracy of about 83.3%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83929" y="1791800"/>
            <a:ext cx="5461000" cy="4527550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7071" y="1803277"/>
            <a:ext cx="4640263" cy="4627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calls to the r/SpaceX group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Past launches as initial endpoint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Remaining info gathered from rockets, launchpads, payload and core endpoints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data from cores endpoint (e.g., existing reuse data, landing outcome)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Filtered to only Falcon 9 launches for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https://github.com/kuthalam/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Data_Science_Capstone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/blob/main/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Capstone_API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-Data-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Collection.ipynb</a:t>
            </a:r>
            <a:endParaRPr lang="en-US" sz="1600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53982-5103-340D-25D8-44219BAF87F4}"/>
              </a:ext>
            </a:extLst>
          </p:cNvPr>
          <p:cNvSpPr/>
          <p:nvPr/>
        </p:nvSpPr>
        <p:spPr>
          <a:xfrm>
            <a:off x="6095999" y="1971304"/>
            <a:ext cx="4710545" cy="819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api.spacexdata.com</a:t>
            </a:r>
            <a:r>
              <a:rPr lang="en-US" dirty="0"/>
              <a:t>/v4/launches/past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9A88AC-4F9B-1132-F234-32A076AA4C9E}"/>
              </a:ext>
            </a:extLst>
          </p:cNvPr>
          <p:cNvSpPr/>
          <p:nvPr/>
        </p:nvSpPr>
        <p:spPr>
          <a:xfrm>
            <a:off x="6095999" y="5320984"/>
            <a:ext cx="2762993" cy="819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C7439E-73C9-FB05-CB3B-F1A8FE1FC6C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477496" y="2861242"/>
            <a:ext cx="0" cy="245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899259-F09E-901B-7146-F821B434E8CE}"/>
              </a:ext>
            </a:extLst>
          </p:cNvPr>
          <p:cNvSpPr/>
          <p:nvPr/>
        </p:nvSpPr>
        <p:spPr>
          <a:xfrm>
            <a:off x="8597733" y="2908345"/>
            <a:ext cx="2208809" cy="5106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…/v4/rockets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C02305-EB94-6D15-6B62-70F30DF2EFEE}"/>
              </a:ext>
            </a:extLst>
          </p:cNvPr>
          <p:cNvSpPr/>
          <p:nvPr/>
        </p:nvSpPr>
        <p:spPr>
          <a:xfrm>
            <a:off x="8597734" y="3484067"/>
            <a:ext cx="2208809" cy="5106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…/v4/launchpads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41137E-AB9C-57C8-9157-A44BEBEECD8A}"/>
              </a:ext>
            </a:extLst>
          </p:cNvPr>
          <p:cNvSpPr/>
          <p:nvPr/>
        </p:nvSpPr>
        <p:spPr>
          <a:xfrm>
            <a:off x="8597734" y="4043403"/>
            <a:ext cx="2208809" cy="5106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…/v4/payloads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50C43-98C2-FCB3-9C8C-1E8349B533D5}"/>
              </a:ext>
            </a:extLst>
          </p:cNvPr>
          <p:cNvSpPr/>
          <p:nvPr/>
        </p:nvSpPr>
        <p:spPr>
          <a:xfrm>
            <a:off x="8597733" y="4602739"/>
            <a:ext cx="2208809" cy="5106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…/v4/cores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EC3EED5-D179-5F19-7351-92467A4BBC57}"/>
              </a:ext>
            </a:extLst>
          </p:cNvPr>
          <p:cNvCxnSpPr>
            <a:stCxn id="10" idx="1"/>
            <a:endCxn id="13" idx="1"/>
          </p:cNvCxnSpPr>
          <p:nvPr/>
        </p:nvCxnSpPr>
        <p:spPr>
          <a:xfrm rot="10800000" flipV="1">
            <a:off x="8597733" y="3163665"/>
            <a:ext cx="12700" cy="1694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C005A-E991-F342-4A12-09B7C2057BE8}"/>
              </a:ext>
            </a:extLst>
          </p:cNvPr>
          <p:cNvCxnSpPr>
            <a:cxnSpLocks/>
          </p:cNvCxnSpPr>
          <p:nvPr/>
        </p:nvCxnSpPr>
        <p:spPr>
          <a:xfrm flipH="1">
            <a:off x="7477495" y="3994706"/>
            <a:ext cx="882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34176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BeautifulSoup4 to iterate through tables on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Parsed through tables and rows for extra info like whether a landing was attempted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Raw data from Wikipedia to Python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CSV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Comes up again during analysis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kuthalam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Data_Science_Capstone</a:t>
            </a: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/blob/main/</a:t>
            </a:r>
            <a:r>
              <a:rPr lang="en-US" sz="1600" dirty="0" err="1">
                <a:solidFill>
                  <a:srgbClr val="0948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Capstone_Webscraping.ipynb</a:t>
            </a:r>
            <a:endParaRPr lang="en-US" sz="1600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F765FC-5776-4B58-81F9-17D6EF7501D5}"/>
              </a:ext>
            </a:extLst>
          </p:cNvPr>
          <p:cNvSpPr/>
          <p:nvPr/>
        </p:nvSpPr>
        <p:spPr>
          <a:xfrm>
            <a:off x="6096000" y="1983179"/>
            <a:ext cx="3368634" cy="7600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E8C699-AD37-5230-ECA7-A7439B6076C6}"/>
              </a:ext>
            </a:extLst>
          </p:cNvPr>
          <p:cNvSpPr/>
          <p:nvPr/>
        </p:nvSpPr>
        <p:spPr>
          <a:xfrm>
            <a:off x="6100953" y="3293306"/>
            <a:ext cx="3368634" cy="712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rows of all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38B77-400F-02DE-FDF0-408C2318AC08}"/>
              </a:ext>
            </a:extLst>
          </p:cNvPr>
          <p:cNvSpPr/>
          <p:nvPr/>
        </p:nvSpPr>
        <p:spPr>
          <a:xfrm>
            <a:off x="6096000" y="4646234"/>
            <a:ext cx="3368634" cy="712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93ACE5-04F5-B26F-17F6-3F6C8A9960A3}"/>
              </a:ext>
            </a:extLst>
          </p:cNvPr>
          <p:cNvSpPr/>
          <p:nvPr/>
        </p:nvSpPr>
        <p:spPr>
          <a:xfrm>
            <a:off x="9840691" y="3134312"/>
            <a:ext cx="1183217" cy="1127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465DEA-3FA3-4410-F49E-EAA6D9A5C8B0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V="1">
            <a:off x="9469587" y="3134312"/>
            <a:ext cx="962713" cy="515254"/>
          </a:xfrm>
          <a:prstGeom prst="bentConnector4">
            <a:avLst>
              <a:gd name="adj1" fmla="val 19274"/>
              <a:gd name="adj2" fmla="val 1443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FBCB881-6D20-96B0-EDA0-8F5FC1B7D1AA}"/>
              </a:ext>
            </a:extLst>
          </p:cNvPr>
          <p:cNvCxnSpPr>
            <a:stCxn id="9" idx="4"/>
            <a:endCxn id="7" idx="2"/>
          </p:cNvCxnSpPr>
          <p:nvPr/>
        </p:nvCxnSpPr>
        <p:spPr>
          <a:xfrm rot="5400000" flipH="1">
            <a:off x="8980773" y="2810323"/>
            <a:ext cx="256024" cy="2647030"/>
          </a:xfrm>
          <a:prstGeom prst="bentConnector3">
            <a:avLst>
              <a:gd name="adj1" fmla="val -89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434A24-3EB2-29FD-F502-57A65594058F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780317" y="2743200"/>
            <a:ext cx="4953" cy="55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E4DE9F-E02A-45E3-6A00-566892FB6675}"/>
              </a:ext>
            </a:extLst>
          </p:cNvPr>
          <p:cNvCxnSpPr/>
          <p:nvPr/>
        </p:nvCxnSpPr>
        <p:spPr>
          <a:xfrm>
            <a:off x="7113319" y="4013880"/>
            <a:ext cx="0" cy="605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20CFF9-DE78-2AAB-C2BB-876C5A7DA1F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780317" y="5358754"/>
            <a:ext cx="0" cy="80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AD25B5-3BA5-E78A-F620-0D7C71E3FFEF}"/>
              </a:ext>
            </a:extLst>
          </p:cNvPr>
          <p:cNvSpPr txBox="1"/>
          <p:nvPr/>
        </p:nvSpPr>
        <p:spPr>
          <a:xfrm>
            <a:off x="7716834" y="5664810"/>
            <a:ext cx="99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To 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E66115-15EA-00B0-1498-E001281FB4CF}"/>
              </a:ext>
            </a:extLst>
          </p:cNvPr>
          <p:cNvSpPr txBox="1"/>
          <p:nvPr/>
        </p:nvSpPr>
        <p:spPr>
          <a:xfrm>
            <a:off x="6468353" y="4123584"/>
            <a:ext cx="75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4670</TotalTime>
  <Words>2471</Words>
  <Application>Microsoft Macintosh PowerPoint</Application>
  <PresentationFormat>Widescreen</PresentationFormat>
  <Paragraphs>318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Abadi</vt:lpstr>
      <vt:lpstr>Arial</vt:lpstr>
      <vt:lpstr>Calibri</vt:lpstr>
      <vt:lpstr>IBM Plex Mono SemiBold</vt:lpstr>
      <vt:lpstr>Tw Cen MT</vt:lpstr>
      <vt:lpstr>Custom Design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Mukundan Kuthalam</cp:lastModifiedBy>
  <cp:revision>470</cp:revision>
  <dcterms:created xsi:type="dcterms:W3CDTF">2021-04-29T18:58:34Z</dcterms:created>
  <dcterms:modified xsi:type="dcterms:W3CDTF">2024-11-10T21:59:08Z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